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21" r:id="rId3"/>
    <p:sldId id="329" r:id="rId4"/>
    <p:sldId id="257" r:id="rId5"/>
    <p:sldId id="258" r:id="rId6"/>
    <p:sldId id="327" r:id="rId7"/>
    <p:sldId id="259" r:id="rId8"/>
    <p:sldId id="260" r:id="rId9"/>
    <p:sldId id="295" r:id="rId10"/>
    <p:sldId id="297" r:id="rId11"/>
    <p:sldId id="299" r:id="rId12"/>
    <p:sldId id="306" r:id="rId13"/>
    <p:sldId id="304" r:id="rId14"/>
    <p:sldId id="305" r:id="rId15"/>
    <p:sldId id="293" r:id="rId16"/>
    <p:sldId id="330" r:id="rId17"/>
    <p:sldId id="331" r:id="rId18"/>
    <p:sldId id="262" r:id="rId19"/>
    <p:sldId id="263" r:id="rId20"/>
    <p:sldId id="328" r:id="rId21"/>
  </p:sldIdLst>
  <p:sldSz cx="9144000" cy="6858000" type="screen4x3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5BFD288D-1BB2-479E-B1AF-3E222E533E79}">
          <p14:sldIdLst>
            <p14:sldId id="256"/>
            <p14:sldId id="321"/>
            <p14:sldId id="329"/>
          </p14:sldIdLst>
        </p14:section>
        <p14:section name="Sección sin título" id="{CB3D13D4-9D5F-4A4E-AA67-5327DD3E1422}">
          <p14:sldIdLst>
            <p14:sldId id="257"/>
            <p14:sldId id="258"/>
            <p14:sldId id="327"/>
            <p14:sldId id="259"/>
            <p14:sldId id="260"/>
            <p14:sldId id="295"/>
            <p14:sldId id="297"/>
            <p14:sldId id="299"/>
            <p14:sldId id="306"/>
            <p14:sldId id="304"/>
            <p14:sldId id="305"/>
            <p14:sldId id="293"/>
            <p14:sldId id="330"/>
            <p14:sldId id="331"/>
            <p14:sldId id="262"/>
            <p14:sldId id="263"/>
            <p14:sldId id="32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28C887C-73EA-449E-9B75-0CF01CCEE51C}" type="datetimeFigureOut">
              <a:rPr lang="es-UY" smtClean="0"/>
              <a:t>05/10/2017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8AE6223-8561-4506-94B3-2BCD55C14CA9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C887C-73EA-449E-9B75-0CF01CCEE51C}" type="datetimeFigureOut">
              <a:rPr lang="es-UY" smtClean="0"/>
              <a:t>05/10/2017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6223-8561-4506-94B3-2BCD55C14CA9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C887C-73EA-449E-9B75-0CF01CCEE51C}" type="datetimeFigureOut">
              <a:rPr lang="es-UY" smtClean="0"/>
              <a:t>05/10/2017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6223-8561-4506-94B3-2BCD55C14CA9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C887C-73EA-449E-9B75-0CF01CCEE51C}" type="datetimeFigureOut">
              <a:rPr lang="es-UY" smtClean="0"/>
              <a:t>05/10/2017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6223-8561-4506-94B3-2BCD55C14CA9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C887C-73EA-449E-9B75-0CF01CCEE51C}" type="datetimeFigureOut">
              <a:rPr lang="es-UY" smtClean="0"/>
              <a:t>05/10/2017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6223-8561-4506-94B3-2BCD55C14CA9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C887C-73EA-449E-9B75-0CF01CCEE51C}" type="datetimeFigureOut">
              <a:rPr lang="es-UY" smtClean="0"/>
              <a:t>05/10/2017</a:t>
            </a:fld>
            <a:endParaRPr lang="es-U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6223-8561-4506-94B3-2BCD55C14CA9}" type="slidenum">
              <a:rPr lang="es-UY" smtClean="0"/>
              <a:t>‹Nº›</a:t>
            </a:fld>
            <a:endParaRPr lang="es-UY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C887C-73EA-449E-9B75-0CF01CCEE51C}" type="datetimeFigureOut">
              <a:rPr lang="es-UY" smtClean="0"/>
              <a:t>05/10/2017</a:t>
            </a:fld>
            <a:endParaRPr lang="es-U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6223-8561-4506-94B3-2BCD55C14CA9}" type="slidenum">
              <a:rPr lang="es-UY" smtClean="0"/>
              <a:t>‹Nº›</a:t>
            </a:fld>
            <a:endParaRPr lang="es-UY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C887C-73EA-449E-9B75-0CF01CCEE51C}" type="datetimeFigureOut">
              <a:rPr lang="es-UY" smtClean="0"/>
              <a:t>05/10/2017</a:t>
            </a:fld>
            <a:endParaRPr lang="es-U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6223-8561-4506-94B3-2BCD55C14CA9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C887C-73EA-449E-9B75-0CF01CCEE51C}" type="datetimeFigureOut">
              <a:rPr lang="es-UY" smtClean="0"/>
              <a:t>05/10/2017</a:t>
            </a:fld>
            <a:endParaRPr lang="es-U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6223-8561-4506-94B3-2BCD55C14CA9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28C887C-73EA-449E-9B75-0CF01CCEE51C}" type="datetimeFigureOut">
              <a:rPr lang="es-UY" smtClean="0"/>
              <a:t>05/10/2017</a:t>
            </a:fld>
            <a:endParaRPr lang="es-U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U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8AE6223-8561-4506-94B3-2BCD55C14CA9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28C887C-73EA-449E-9B75-0CF01CCEE51C}" type="datetimeFigureOut">
              <a:rPr lang="es-UY" smtClean="0"/>
              <a:t>05/10/2017</a:t>
            </a:fld>
            <a:endParaRPr lang="es-U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U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8AE6223-8561-4506-94B3-2BCD55C14CA9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28C887C-73EA-449E-9B75-0CF01CCEE51C}" type="datetimeFigureOut">
              <a:rPr lang="es-UY" smtClean="0"/>
              <a:t>05/10/2017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8AE6223-8561-4506-94B3-2BCD55C14CA9}" type="slidenum">
              <a:rPr lang="es-UY" smtClean="0"/>
              <a:t>‹Nº›</a:t>
            </a:fld>
            <a:endParaRPr lang="es-U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UY" sz="4000" b="1" dirty="0" smtClean="0"/>
              <a:t>Guía Metodológica P.E.O</a:t>
            </a:r>
            <a:r>
              <a:rPr lang="es-UY" b="1" dirty="0" smtClean="0"/>
              <a:t/>
            </a:r>
            <a:br>
              <a:rPr lang="es-UY" b="1" dirty="0" smtClean="0"/>
            </a:br>
            <a:r>
              <a:rPr lang="es-UY" sz="2700" dirty="0" smtClean="0"/>
              <a:t>“un lugar para crecer y aprender jugando”</a:t>
            </a:r>
            <a:br>
              <a:rPr lang="es-UY" sz="2700" dirty="0" smtClean="0"/>
            </a:br>
            <a:r>
              <a:rPr lang="es-UY" sz="2700" dirty="0"/>
              <a:t/>
            </a:r>
            <a:br>
              <a:rPr lang="es-UY" sz="2700" dirty="0"/>
            </a:br>
            <a:r>
              <a:rPr lang="es-UY" sz="2700" b="1" dirty="0" smtClean="0"/>
              <a:t>PLAN CAIF</a:t>
            </a:r>
            <a:endParaRPr lang="es-UY" sz="2700" b="1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UY" sz="3000" b="1" u="sng" dirty="0" smtClean="0"/>
              <a:t>Actualización  2017</a:t>
            </a:r>
            <a:r>
              <a:rPr lang="es-UY" sz="3000" dirty="0" smtClean="0"/>
              <a:t>.</a:t>
            </a:r>
          </a:p>
          <a:p>
            <a:r>
              <a:rPr lang="es-UY" sz="2000" dirty="0" smtClean="0"/>
              <a:t>Autoras</a:t>
            </a:r>
            <a:r>
              <a:rPr lang="es-UY" dirty="0" smtClean="0"/>
              <a:t>: Ojeda R, </a:t>
            </a:r>
            <a:r>
              <a:rPr lang="es-UY" dirty="0" err="1" smtClean="0"/>
              <a:t>Taborda</a:t>
            </a:r>
            <a:r>
              <a:rPr lang="es-UY" dirty="0" smtClean="0"/>
              <a:t> C, </a:t>
            </a:r>
            <a:r>
              <a:rPr lang="es-UY" dirty="0" err="1" smtClean="0"/>
              <a:t>Uturbey</a:t>
            </a:r>
            <a:r>
              <a:rPr lang="es-UY" dirty="0" smtClean="0"/>
              <a:t> N,</a:t>
            </a:r>
          </a:p>
          <a:p>
            <a:endParaRPr lang="es-UY" sz="2000" dirty="0"/>
          </a:p>
          <a:p>
            <a:r>
              <a:rPr lang="es-UY" sz="2000" dirty="0" err="1" smtClean="0"/>
              <a:t>Mag</a:t>
            </a:r>
            <a:r>
              <a:rPr lang="es-UY" sz="2000" dirty="0" smtClean="0"/>
              <a:t>. Daniel Rivero</a:t>
            </a:r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93283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nielrivero33\Downloads\20170813_152305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77686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77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nielrivero33\Downloads\20170813_151504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692696"/>
            <a:ext cx="7920881" cy="580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49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/>
              <a:t>Prevención 2ria a 3ria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s-ES" altLang="es-UY" dirty="0"/>
          </a:p>
          <a:p>
            <a:pPr>
              <a:lnSpc>
                <a:spcPct val="80000"/>
              </a:lnSpc>
            </a:pPr>
            <a:r>
              <a:rPr lang="es-ES" altLang="es-UY" dirty="0"/>
              <a:t>La </a:t>
            </a:r>
            <a:r>
              <a:rPr lang="es-ES" altLang="es-UY" u="sng" dirty="0"/>
              <a:t>prevención terciaria</a:t>
            </a:r>
            <a:r>
              <a:rPr lang="es-ES" altLang="es-UY" dirty="0"/>
              <a:t> son actuaciones dirigidas a remediar las situaciones que se identifican como de </a:t>
            </a:r>
            <a:r>
              <a:rPr lang="es-ES" altLang="es-UY" b="1" dirty="0"/>
              <a:t>crisis biopsicosocial </a:t>
            </a:r>
            <a:r>
              <a:rPr lang="es-ES" altLang="es-UY" sz="2000" dirty="0"/>
              <a:t>(nacimiento de un hijo con </a:t>
            </a:r>
            <a:r>
              <a:rPr lang="es-ES" altLang="es-UY" sz="2000" u="sng" dirty="0"/>
              <a:t>discapacidad</a:t>
            </a:r>
            <a:r>
              <a:rPr lang="es-ES" altLang="es-UY" sz="2000" dirty="0"/>
              <a:t> o la presencia de un trastorno en el desarrollo). </a:t>
            </a:r>
          </a:p>
          <a:p>
            <a:pPr marL="45720" indent="0">
              <a:lnSpc>
                <a:spcPct val="80000"/>
              </a:lnSpc>
              <a:buNone/>
            </a:pPr>
            <a:r>
              <a:rPr lang="es-ES" altLang="es-UY" dirty="0"/>
              <a:t>  </a:t>
            </a:r>
            <a:endParaRPr lang="es-ES" altLang="es-UY" dirty="0" smtClean="0"/>
          </a:p>
          <a:p>
            <a:pPr marL="388620" indent="-342900">
              <a:lnSpc>
                <a:spcPct val="80000"/>
              </a:lnSpc>
            </a:pPr>
            <a:r>
              <a:rPr lang="es-ES" altLang="es-UY" dirty="0" smtClean="0"/>
              <a:t>Se </a:t>
            </a:r>
            <a:r>
              <a:rPr lang="es-ES" altLang="es-UY" dirty="0"/>
              <a:t>evita que esta </a:t>
            </a:r>
            <a:r>
              <a:rPr lang="es-ES" altLang="es-UY" b="1" dirty="0"/>
              <a:t>crisis se profundice </a:t>
            </a:r>
            <a:r>
              <a:rPr lang="es-ES" altLang="es-UY" dirty="0"/>
              <a:t>impulsando y activando un proceso de </a:t>
            </a:r>
            <a:r>
              <a:rPr lang="es-ES" altLang="es-UY" dirty="0" smtClean="0"/>
              <a:t>re-organización, trabajando </a:t>
            </a:r>
            <a:r>
              <a:rPr lang="es-ES" altLang="es-UY" dirty="0"/>
              <a:t>con el niño, con la familia y con el entorno en el que </a:t>
            </a:r>
            <a:r>
              <a:rPr lang="es-ES" altLang="es-UY" dirty="0" smtClean="0"/>
              <a:t>vive</a:t>
            </a:r>
            <a:r>
              <a:rPr lang="es-ES" altLang="es-UY" dirty="0"/>
              <a:t>.</a:t>
            </a:r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09596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Prevención 2ria a 3ria</a:t>
            </a: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Y" dirty="0" smtClean="0"/>
              <a:t>La Guía redefine el encuadre para la inclusión del </a:t>
            </a:r>
            <a:r>
              <a:rPr lang="es-UY" b="1" dirty="0" smtClean="0"/>
              <a:t>niño </a:t>
            </a:r>
            <a:r>
              <a:rPr lang="es-UY" dirty="0" smtClean="0"/>
              <a:t>con </a:t>
            </a:r>
            <a:r>
              <a:rPr lang="es-UY" b="1" dirty="0" smtClean="0"/>
              <a:t>discapacidad </a:t>
            </a:r>
            <a:r>
              <a:rPr lang="es-UY" dirty="0" smtClean="0"/>
              <a:t>; </a:t>
            </a:r>
          </a:p>
          <a:p>
            <a:r>
              <a:rPr lang="es-UY" dirty="0" smtClean="0"/>
              <a:t>Características de la patología </a:t>
            </a:r>
          </a:p>
          <a:p>
            <a:r>
              <a:rPr lang="es-UY" dirty="0" smtClean="0"/>
              <a:t>Características de la familia</a:t>
            </a:r>
          </a:p>
          <a:p>
            <a:r>
              <a:rPr lang="es-UY" dirty="0" smtClean="0"/>
              <a:t>CCE</a:t>
            </a:r>
            <a:r>
              <a:rPr lang="es-UY" dirty="0"/>
              <a:t> </a:t>
            </a:r>
            <a:r>
              <a:rPr lang="es-UY" dirty="0" smtClean="0"/>
              <a:t>( condiciones concretas de existencia) </a:t>
            </a:r>
          </a:p>
          <a:p>
            <a:r>
              <a:rPr lang="es-UY" dirty="0" smtClean="0"/>
              <a:t>Fortalecer redes de apoyo socio-familiar</a:t>
            </a:r>
          </a:p>
          <a:p>
            <a:r>
              <a:rPr lang="es-UY" dirty="0"/>
              <a:t>C</a:t>
            </a:r>
            <a:r>
              <a:rPr lang="es-UY" dirty="0" smtClean="0"/>
              <a:t>onexión con programas e intervenciones específicas.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46889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Desafío: Prevención </a:t>
            </a:r>
            <a:r>
              <a:rPr lang="es-UY" sz="6000" dirty="0" smtClean="0"/>
              <a:t>4</a:t>
            </a:r>
            <a:r>
              <a:rPr lang="es-UY" sz="4000" dirty="0" smtClean="0"/>
              <a:t>ria</a:t>
            </a:r>
            <a:endParaRPr lang="es-UY" sz="4000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UY" dirty="0"/>
              <a:t>Conjunto de actividades sanitarias que </a:t>
            </a:r>
            <a:r>
              <a:rPr lang="es-UY" b="1" dirty="0"/>
              <a:t>atenúan o evitan </a:t>
            </a:r>
            <a:r>
              <a:rPr lang="es-UY" dirty="0"/>
              <a:t>las consecuencias de las </a:t>
            </a:r>
            <a:r>
              <a:rPr lang="es-UY" u="sng" dirty="0"/>
              <a:t>intervenciones innecesarias o excesivas del sistema de salud</a:t>
            </a:r>
            <a:r>
              <a:rPr lang="es-UY" dirty="0" smtClean="0"/>
              <a:t>.  (Pujadas</a:t>
            </a:r>
            <a:r>
              <a:rPr lang="es-UY" dirty="0"/>
              <a:t>, 2017). </a:t>
            </a:r>
          </a:p>
          <a:p>
            <a:r>
              <a:rPr lang="es-UY" dirty="0" err="1" smtClean="0"/>
              <a:t>Ej</a:t>
            </a:r>
            <a:r>
              <a:rPr lang="es-UY" dirty="0" smtClean="0"/>
              <a:t> : </a:t>
            </a:r>
            <a:r>
              <a:rPr lang="es-UY" dirty="0" err="1" smtClean="0"/>
              <a:t>sobretratamientos</a:t>
            </a:r>
            <a:r>
              <a:rPr lang="es-UY" dirty="0" smtClean="0"/>
              <a:t> o tratamientos empíricos (medicamentosos) sin suficiente evidencia científica ( TDAH )</a:t>
            </a:r>
          </a:p>
          <a:p>
            <a:endParaRPr lang="es-UY" dirty="0" smtClean="0"/>
          </a:p>
          <a:p>
            <a:r>
              <a:rPr lang="es-UY" dirty="0" smtClean="0"/>
              <a:t>La prevención 4ria </a:t>
            </a:r>
            <a:r>
              <a:rPr lang="es-UY" dirty="0"/>
              <a:t>concierne por igual a la </a:t>
            </a:r>
            <a:r>
              <a:rPr lang="es-UY" u="sng" dirty="0"/>
              <a:t>Atención Primaria </a:t>
            </a:r>
            <a:r>
              <a:rPr lang="es-UY" dirty="0"/>
              <a:t>( </a:t>
            </a:r>
            <a:r>
              <a:rPr lang="es-UY" b="1" dirty="0"/>
              <a:t>APS</a:t>
            </a:r>
            <a:r>
              <a:rPr lang="es-UY" dirty="0"/>
              <a:t> ) y a la hospitalaria, pero es la </a:t>
            </a:r>
            <a:r>
              <a:rPr lang="es-UY" b="1" dirty="0"/>
              <a:t>primera </a:t>
            </a:r>
            <a:r>
              <a:rPr lang="es-UY" dirty="0"/>
              <a:t>donde mas actos se realizan y por tanto</a:t>
            </a:r>
            <a:r>
              <a:rPr lang="es-UY" b="1" dirty="0"/>
              <a:t>, donde el potencial de evitar daños es mayor </a:t>
            </a:r>
          </a:p>
          <a:p>
            <a:pPr marL="0" indent="0">
              <a:buNone/>
            </a:pPr>
            <a:r>
              <a:rPr lang="es-UY" b="1" dirty="0" smtClean="0"/>
              <a:t>    </a:t>
            </a:r>
            <a:r>
              <a:rPr lang="es-UY" dirty="0" smtClean="0"/>
              <a:t>( </a:t>
            </a:r>
            <a:r>
              <a:rPr lang="es-UY" dirty="0" err="1"/>
              <a:t>Gervás</a:t>
            </a:r>
            <a:r>
              <a:rPr lang="es-UY" dirty="0"/>
              <a:t> J; Gavilán E; </a:t>
            </a:r>
            <a:r>
              <a:rPr lang="es-UY" dirty="0" err="1"/>
              <a:t>Jimenez</a:t>
            </a:r>
            <a:r>
              <a:rPr lang="es-UY" dirty="0"/>
              <a:t> de Gracia L; AMF 2017). </a:t>
            </a:r>
          </a:p>
          <a:p>
            <a:pPr marL="0" indent="0">
              <a:buNone/>
            </a:pPr>
            <a:endParaRPr lang="es-UY" dirty="0" smtClean="0"/>
          </a:p>
          <a:p>
            <a:r>
              <a:rPr lang="es-UY" b="1" dirty="0" smtClean="0"/>
              <a:t>PEO</a:t>
            </a:r>
            <a:r>
              <a:rPr lang="es-UY" dirty="0" smtClean="0"/>
              <a:t> : </a:t>
            </a:r>
            <a:r>
              <a:rPr lang="es-UY" u="sng" dirty="0" smtClean="0"/>
              <a:t>escenario privilegiado </a:t>
            </a:r>
            <a:r>
              <a:rPr lang="es-UY" dirty="0" smtClean="0"/>
              <a:t>para contactar con necesidades del niño; sanitarias y </a:t>
            </a:r>
            <a:r>
              <a:rPr lang="es-UY" dirty="0" err="1" smtClean="0"/>
              <a:t>especialmente:</a:t>
            </a:r>
            <a:r>
              <a:rPr lang="es-UY" b="1" dirty="0" err="1" smtClean="0"/>
              <a:t>socio</a:t>
            </a:r>
            <a:r>
              <a:rPr lang="es-UY" b="1" dirty="0" smtClean="0"/>
              <a:t>-</a:t>
            </a:r>
            <a:r>
              <a:rPr lang="es-UY" dirty="0" smtClean="0"/>
              <a:t> </a:t>
            </a:r>
            <a:r>
              <a:rPr lang="es-UY" b="1" dirty="0" err="1" smtClean="0"/>
              <a:t>psico</a:t>
            </a:r>
            <a:r>
              <a:rPr lang="es-UY" b="1" dirty="0" smtClean="0"/>
              <a:t>-educativas.</a:t>
            </a:r>
          </a:p>
          <a:p>
            <a:endParaRPr lang="es-UY" b="1" dirty="0"/>
          </a:p>
        </p:txBody>
      </p:sp>
    </p:spTree>
    <p:extLst>
      <p:ext uri="{BB962C8B-B14F-4D97-AF65-F5344CB8AC3E}">
        <p14:creationId xmlns:p14="http://schemas.microsoft.com/office/powerpoint/2010/main" val="343084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nielrivero33\Downloads\IMG-20170814-WA0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2080"/>
            <a:ext cx="7200800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42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Y" dirty="0" smtClean="0"/>
              <a:t>Prevención de :</a:t>
            </a:r>
            <a:br>
              <a:rPr lang="es-UY" dirty="0" smtClean="0"/>
            </a:br>
            <a:r>
              <a:rPr lang="es-UY" dirty="0" smtClean="0"/>
              <a:t> maltrato infantil</a:t>
            </a: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UY" sz="2000" b="1" dirty="0" err="1" smtClean="0"/>
              <a:t>Prev</a:t>
            </a:r>
            <a:r>
              <a:rPr lang="es-UY" sz="2000" b="1" dirty="0" smtClean="0"/>
              <a:t> 1°</a:t>
            </a:r>
            <a:r>
              <a:rPr lang="es-UY" sz="2000" dirty="0" smtClean="0"/>
              <a:t>: </a:t>
            </a:r>
            <a:r>
              <a:rPr lang="es-UY" sz="2000" dirty="0" err="1" smtClean="0"/>
              <a:t>anticipción</a:t>
            </a:r>
            <a:r>
              <a:rPr lang="es-UY" sz="2000" dirty="0" smtClean="0"/>
              <a:t> a la </a:t>
            </a:r>
            <a:r>
              <a:rPr lang="es-UY" sz="2000" dirty="0" err="1" smtClean="0"/>
              <a:t>flia</a:t>
            </a:r>
            <a:r>
              <a:rPr lang="es-UY" sz="2000" dirty="0" smtClean="0"/>
              <a:t> de períodos en la crianza de mayor exigencia parental (</a:t>
            </a:r>
            <a:r>
              <a:rPr lang="es-UY" sz="2000" dirty="0" err="1" smtClean="0"/>
              <a:t>c.e</a:t>
            </a:r>
            <a:r>
              <a:rPr lang="es-UY" sz="2000" dirty="0" smtClean="0"/>
              <a:t>)</a:t>
            </a:r>
          </a:p>
          <a:p>
            <a:r>
              <a:rPr lang="es-UY" sz="2000" b="1" dirty="0" err="1" smtClean="0"/>
              <a:t>Prev</a:t>
            </a:r>
            <a:r>
              <a:rPr lang="es-UY" sz="2000" b="1" dirty="0" smtClean="0"/>
              <a:t> 2°</a:t>
            </a:r>
            <a:r>
              <a:rPr lang="es-UY" sz="2000" dirty="0" smtClean="0"/>
              <a:t>: visitas domiciliarias a </a:t>
            </a:r>
            <a:r>
              <a:rPr lang="es-UY" sz="2000" dirty="0" err="1" smtClean="0"/>
              <a:t>flias</a:t>
            </a:r>
            <a:r>
              <a:rPr lang="es-UY" sz="2000" dirty="0" smtClean="0"/>
              <a:t> de contexto crítico o en </a:t>
            </a:r>
            <a:r>
              <a:rPr lang="es-UY" sz="2000" dirty="0" err="1" smtClean="0"/>
              <a:t>sit</a:t>
            </a:r>
            <a:r>
              <a:rPr lang="es-UY" sz="2000" dirty="0" smtClean="0"/>
              <a:t> de vulnerabilidad social desde el embarazo o período perinatal.</a:t>
            </a:r>
          </a:p>
          <a:p>
            <a:r>
              <a:rPr lang="es-UY" sz="2000" b="1" dirty="0" err="1" smtClean="0"/>
              <a:t>Prev</a:t>
            </a:r>
            <a:r>
              <a:rPr lang="es-UY" sz="2000" b="1" dirty="0" smtClean="0"/>
              <a:t> 3°</a:t>
            </a:r>
            <a:r>
              <a:rPr lang="es-UY" sz="2000" dirty="0" smtClean="0"/>
              <a:t>: tratamiento </a:t>
            </a:r>
            <a:r>
              <a:rPr lang="es-UY" sz="2000" dirty="0" err="1" smtClean="0"/>
              <a:t>psicoteraéutico</a:t>
            </a:r>
            <a:r>
              <a:rPr lang="es-UY" sz="2000" dirty="0" smtClean="0"/>
              <a:t> por maltrato </a:t>
            </a:r>
            <a:r>
              <a:rPr lang="es-UY" sz="2000" dirty="0" err="1" smtClean="0"/>
              <a:t>feaciente</a:t>
            </a:r>
            <a:r>
              <a:rPr lang="es-UY" sz="2000" dirty="0" smtClean="0"/>
              <a:t>, y seguimiento </a:t>
            </a:r>
            <a:r>
              <a:rPr lang="es-UY" sz="2000" dirty="0" err="1" smtClean="0"/>
              <a:t>fliar</a:t>
            </a:r>
            <a:r>
              <a:rPr lang="es-UY" sz="2000" dirty="0" smtClean="0"/>
              <a:t> por riesgo alto de recidiva.</a:t>
            </a:r>
          </a:p>
          <a:p>
            <a:r>
              <a:rPr lang="es-UY" sz="2000" b="1" dirty="0" err="1" smtClean="0"/>
              <a:t>Prev</a:t>
            </a:r>
            <a:r>
              <a:rPr lang="es-UY" sz="2000" b="1" dirty="0" smtClean="0"/>
              <a:t> 4°</a:t>
            </a:r>
            <a:r>
              <a:rPr lang="es-UY" sz="2000" dirty="0" smtClean="0"/>
              <a:t>: no prejuzgar y confundir </a:t>
            </a:r>
            <a:r>
              <a:rPr lang="es-UY" sz="2000" dirty="0" err="1" smtClean="0"/>
              <a:t>Fact</a:t>
            </a:r>
            <a:r>
              <a:rPr lang="es-UY" sz="2000" dirty="0" smtClean="0"/>
              <a:t> Riesgo con maltrato concretado ( exposición del niño, vulneración </a:t>
            </a:r>
            <a:r>
              <a:rPr lang="es-UY" sz="2000" dirty="0" err="1" smtClean="0"/>
              <a:t>fliar</a:t>
            </a:r>
            <a:r>
              <a:rPr lang="es-UY" sz="2000" dirty="0" smtClean="0"/>
              <a:t>)</a:t>
            </a:r>
          </a:p>
          <a:p>
            <a:r>
              <a:rPr lang="es-UY" sz="2000" dirty="0" smtClean="0"/>
              <a:t>O en caso de Maltrato </a:t>
            </a:r>
            <a:r>
              <a:rPr lang="es-UY" sz="2000" dirty="0" err="1" smtClean="0"/>
              <a:t>feaciente</a:t>
            </a:r>
            <a:r>
              <a:rPr lang="es-UY" sz="2000" dirty="0" smtClean="0"/>
              <a:t> , evitar “contaminación del caso”( Ej. Apegarse a Protocolo SIPIAV )</a:t>
            </a:r>
            <a:endParaRPr lang="es-UY" sz="2000" dirty="0"/>
          </a:p>
        </p:txBody>
      </p:sp>
    </p:spTree>
    <p:extLst>
      <p:ext uri="{BB962C8B-B14F-4D97-AF65-F5344CB8AC3E}">
        <p14:creationId xmlns:p14="http://schemas.microsoft.com/office/powerpoint/2010/main" val="1157936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Y" dirty="0" smtClean="0"/>
              <a:t>Acciones prioritarias : educación a cuidadores.</a:t>
            </a:r>
            <a:endParaRPr lang="es-UY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UY" dirty="0" smtClean="0"/>
              <a:t>Empoderamiento de las figuras parentales con información clara y profunda sobre el desarrollo y estado de salud de sus niños.</a:t>
            </a:r>
          </a:p>
          <a:p>
            <a:r>
              <a:rPr lang="es-UY" dirty="0" smtClean="0"/>
              <a:t>Capacidad de discurso organizado. </a:t>
            </a:r>
          </a:p>
          <a:p>
            <a:r>
              <a:rPr lang="es-UY" dirty="0" smtClean="0"/>
              <a:t>Actitud de respeto y asertividad frente a los agentes de salud y socio-</a:t>
            </a:r>
            <a:r>
              <a:rPr lang="es-UY" dirty="0" err="1" smtClean="0"/>
              <a:t>psico</a:t>
            </a:r>
            <a:r>
              <a:rPr lang="es-UY" dirty="0" smtClean="0"/>
              <a:t>-educativos.</a:t>
            </a:r>
          </a:p>
          <a:p>
            <a:r>
              <a:rPr lang="es-UY" dirty="0" smtClean="0"/>
              <a:t>Conocimiento de derechos y responsabilidades en su rol parental.</a:t>
            </a:r>
          </a:p>
          <a:p>
            <a:r>
              <a:rPr lang="es-UY" dirty="0" smtClean="0"/>
              <a:t>Favorecer confianza en sí mismo, autoestima y humildad ( no omnipotencia ).</a:t>
            </a:r>
          </a:p>
          <a:p>
            <a:r>
              <a:rPr lang="es-UY" dirty="0" smtClean="0"/>
              <a:t>Construcción y fortalecimiento del proceso de ciudadanía.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028295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Y" b="1" dirty="0" err="1" smtClean="0"/>
              <a:t>Intersectorialidad</a:t>
            </a:r>
            <a:r>
              <a:rPr lang="es-UY" dirty="0" smtClean="0"/>
              <a:t/>
            </a:r>
            <a:br>
              <a:rPr lang="es-UY" dirty="0" smtClean="0"/>
            </a:br>
            <a:r>
              <a:rPr lang="es-UY" sz="3600" dirty="0" smtClean="0"/>
              <a:t>en primer nivel de atención</a:t>
            </a:r>
            <a:endParaRPr lang="es-UY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UY" dirty="0" smtClean="0"/>
              <a:t>   Vinculación con policlínicas ( ASSE )</a:t>
            </a:r>
          </a:p>
          <a:p>
            <a:r>
              <a:rPr lang="es-UY" dirty="0"/>
              <a:t> </a:t>
            </a:r>
            <a:r>
              <a:rPr lang="es-UY" dirty="0" smtClean="0"/>
              <a:t>  Carné de control / </a:t>
            </a:r>
            <a:r>
              <a:rPr lang="es-UY" dirty="0" err="1" smtClean="0"/>
              <a:t>eedp</a:t>
            </a:r>
            <a:endParaRPr lang="es-UY" dirty="0" smtClean="0"/>
          </a:p>
          <a:p>
            <a:r>
              <a:rPr lang="es-UY" dirty="0"/>
              <a:t> </a:t>
            </a:r>
            <a:r>
              <a:rPr lang="es-UY" dirty="0" smtClean="0"/>
              <a:t>  Programa ADUANA ( MSP )</a:t>
            </a:r>
          </a:p>
          <a:p>
            <a:r>
              <a:rPr lang="es-UY" dirty="0"/>
              <a:t> </a:t>
            </a:r>
            <a:r>
              <a:rPr lang="es-UY" dirty="0" smtClean="0"/>
              <a:t>  Aulas comunitarias ( ANEP )</a:t>
            </a:r>
          </a:p>
          <a:p>
            <a:r>
              <a:rPr lang="es-UY" dirty="0"/>
              <a:t> </a:t>
            </a:r>
            <a:r>
              <a:rPr lang="es-UY" dirty="0" smtClean="0"/>
              <a:t>   UCC ( MIDES )</a:t>
            </a:r>
          </a:p>
          <a:p>
            <a:r>
              <a:rPr lang="es-UY" dirty="0"/>
              <a:t> </a:t>
            </a:r>
            <a:r>
              <a:rPr lang="es-UY" dirty="0" smtClean="0"/>
              <a:t>   Escuelas y centros educativos</a:t>
            </a:r>
          </a:p>
          <a:p>
            <a:r>
              <a:rPr lang="es-UY" dirty="0" smtClean="0"/>
              <a:t>    Programa De cercanías</a:t>
            </a:r>
          </a:p>
          <a:p>
            <a:r>
              <a:rPr lang="es-UY" dirty="0" smtClean="0"/>
              <a:t>    UI ( Uruguay Integra) ( INAU )</a:t>
            </a:r>
          </a:p>
          <a:p>
            <a:pPr marL="0" indent="0">
              <a:buNone/>
            </a:pPr>
            <a:r>
              <a:rPr lang="es-UY" dirty="0"/>
              <a:t> </a:t>
            </a:r>
            <a:r>
              <a:rPr lang="es-UY" dirty="0" smtClean="0"/>
              <a:t>   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58104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Y" dirty="0" smtClean="0"/>
              <a:t>Fortalecimiento interno del equipo PEO</a:t>
            </a: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UY" b="1" dirty="0" smtClean="0"/>
              <a:t>Apuntalamiento del equipo PEO </a:t>
            </a:r>
            <a:r>
              <a:rPr lang="es-UY" dirty="0" smtClean="0"/>
              <a:t>en convocatoria y permanencia ( presencia activa y </a:t>
            </a:r>
            <a:r>
              <a:rPr lang="es-UY" dirty="0" err="1" smtClean="0"/>
              <a:t>contínua</a:t>
            </a:r>
            <a:r>
              <a:rPr lang="es-UY" dirty="0" smtClean="0"/>
              <a:t>): </a:t>
            </a:r>
          </a:p>
          <a:p>
            <a:pPr marL="0" indent="0">
              <a:buNone/>
            </a:pPr>
            <a:r>
              <a:rPr lang="es-UY" dirty="0" smtClean="0"/>
              <a:t>    OSC, Maestra, Psicóloga, Educadora Oportuna, </a:t>
            </a:r>
          </a:p>
          <a:p>
            <a:pPr marL="0" indent="0">
              <a:buNone/>
            </a:pPr>
            <a:r>
              <a:rPr lang="es-UY" dirty="0"/>
              <a:t> </a:t>
            </a:r>
            <a:r>
              <a:rPr lang="es-UY" dirty="0" smtClean="0"/>
              <a:t>   </a:t>
            </a:r>
            <a:r>
              <a:rPr lang="es-UY" dirty="0" err="1" smtClean="0"/>
              <a:t>Educ</a:t>
            </a:r>
            <a:r>
              <a:rPr lang="es-UY" dirty="0" smtClean="0"/>
              <a:t> Alimentaria ,</a:t>
            </a:r>
            <a:r>
              <a:rPr lang="es-UY" dirty="0" err="1" smtClean="0"/>
              <a:t>Psicomotricista</a:t>
            </a:r>
            <a:r>
              <a:rPr lang="es-UY" dirty="0" smtClean="0"/>
              <a:t>, </a:t>
            </a:r>
            <a:r>
              <a:rPr lang="es-UY" dirty="0" err="1" smtClean="0"/>
              <a:t>Aux</a:t>
            </a:r>
            <a:r>
              <a:rPr lang="es-UY" dirty="0" smtClean="0"/>
              <a:t> de limpieza.</a:t>
            </a:r>
          </a:p>
          <a:p>
            <a:endParaRPr lang="es-UY" dirty="0" smtClean="0"/>
          </a:p>
          <a:p>
            <a:r>
              <a:rPr lang="es-UY" dirty="0" smtClean="0"/>
              <a:t>Objetivo Equipo: </a:t>
            </a:r>
            <a:r>
              <a:rPr lang="es-UY" b="1" dirty="0" smtClean="0"/>
              <a:t>apoyar-se y cuidar-se</a:t>
            </a:r>
            <a:r>
              <a:rPr lang="es-UY" dirty="0" smtClean="0"/>
              <a:t> ( para cuidar y sostener mejor a la población).</a:t>
            </a:r>
          </a:p>
          <a:p>
            <a:endParaRPr lang="es-UY" dirty="0" smtClean="0"/>
          </a:p>
          <a:p>
            <a:r>
              <a:rPr lang="es-UY" dirty="0" smtClean="0"/>
              <a:t>Mayor definición en roles : </a:t>
            </a:r>
            <a:r>
              <a:rPr lang="es-UY" b="1" dirty="0" smtClean="0"/>
              <a:t>sinergia</a:t>
            </a:r>
            <a:r>
              <a:rPr lang="es-UY" dirty="0" smtClean="0"/>
              <a:t> ( tendencia </a:t>
            </a:r>
            <a:r>
              <a:rPr lang="es-UY" b="1" dirty="0" smtClean="0"/>
              <a:t>interdisciplina</a:t>
            </a:r>
            <a:r>
              <a:rPr lang="es-UY" dirty="0" smtClean="0"/>
              <a:t>r</a:t>
            </a:r>
            <a:r>
              <a:rPr lang="es-UY" dirty="0"/>
              <a:t>;</a:t>
            </a:r>
            <a:r>
              <a:rPr lang="es-ES" altLang="es-UY" dirty="0" smtClean="0"/>
              <a:t> </a:t>
            </a:r>
            <a:r>
              <a:rPr lang="es-ES" altLang="es-UY" dirty="0"/>
              <a:t>componentes adquieren conocimiento de otras disciplinas relacionadas y las incorporan a su </a:t>
            </a:r>
            <a:r>
              <a:rPr lang="es-ES" altLang="es-UY" dirty="0" smtClean="0"/>
              <a:t>práctica</a:t>
            </a:r>
            <a:r>
              <a:rPr lang="es-ES" altLang="es-UY" dirty="0"/>
              <a:t> </a:t>
            </a:r>
            <a:r>
              <a:rPr lang="es-ES" altLang="es-UY" dirty="0" smtClean="0"/>
              <a:t>)</a:t>
            </a:r>
            <a:r>
              <a:rPr lang="es-UY" dirty="0" smtClean="0"/>
              <a:t> </a:t>
            </a:r>
          </a:p>
          <a:p>
            <a:endParaRPr lang="es-UY" dirty="0" smtClean="0"/>
          </a:p>
          <a:p>
            <a:r>
              <a:rPr lang="es-UY" b="1" dirty="0" smtClean="0"/>
              <a:t>Flexibilización</a:t>
            </a:r>
            <a:r>
              <a:rPr lang="es-UY" dirty="0" smtClean="0"/>
              <a:t> entre PEO y PEI : simultaneidad y transición.</a:t>
            </a:r>
          </a:p>
          <a:p>
            <a:pPr marL="0" indent="0">
              <a:buNone/>
            </a:pPr>
            <a:r>
              <a:rPr lang="es-UY" dirty="0"/>
              <a:t> </a:t>
            </a:r>
            <a:r>
              <a:rPr lang="es-UY" dirty="0" smtClean="0"/>
              <a:t>    </a:t>
            </a:r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3889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Y" dirty="0" smtClean="0"/>
              <a:t>De ESTIMULACIÓN… </a:t>
            </a:r>
            <a:br>
              <a:rPr lang="es-UY" dirty="0" smtClean="0"/>
            </a:br>
            <a:r>
              <a:rPr lang="es-UY" dirty="0" smtClean="0"/>
              <a:t>a EXPERIENCIAS; </a:t>
            </a:r>
            <a:br>
              <a:rPr lang="es-UY" dirty="0" smtClean="0"/>
            </a:br>
            <a:r>
              <a:rPr lang="es-UY" dirty="0" smtClean="0"/>
              <a:t>siempre OPORTUNAS.</a:t>
            </a:r>
            <a:endParaRPr lang="es-UY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89179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FELICITACIONES !!!</a:t>
            </a:r>
            <a:endParaRPr lang="es-UY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761" y="2119313"/>
            <a:ext cx="4803840" cy="3901975"/>
          </a:xfrm>
        </p:spPr>
      </p:pic>
    </p:spTree>
    <p:extLst>
      <p:ext uri="{BB962C8B-B14F-4D97-AF65-F5344CB8AC3E}">
        <p14:creationId xmlns:p14="http://schemas.microsoft.com/office/powerpoint/2010/main" val="252127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Y" dirty="0" smtClean="0"/>
              <a:t>De Estimulación …</a:t>
            </a:r>
            <a:br>
              <a:rPr lang="es-UY" dirty="0" smtClean="0"/>
            </a:br>
            <a:r>
              <a:rPr lang="es-UY" dirty="0" smtClean="0"/>
              <a:t>a Experiencias</a:t>
            </a:r>
            <a:endParaRPr lang="es-UY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UY" u="sng" dirty="0" smtClean="0"/>
              <a:t>Estimulación</a:t>
            </a:r>
            <a:r>
              <a:rPr lang="es-UY" dirty="0" smtClean="0"/>
              <a:t> : UNIDIRECCIONAL  (estimulador – estimulado )</a:t>
            </a:r>
          </a:p>
          <a:p>
            <a:r>
              <a:rPr lang="es-UY" dirty="0" smtClean="0"/>
              <a:t>Niño recepción pasiva / </a:t>
            </a:r>
            <a:r>
              <a:rPr lang="es-UY" dirty="0" smtClean="0"/>
              <a:t>“Técnico estimulador” (favorecer empoderamiento a padres)</a:t>
            </a:r>
            <a:endParaRPr lang="es-UY" dirty="0" smtClean="0"/>
          </a:p>
          <a:p>
            <a:r>
              <a:rPr lang="es-UY" u="sng" dirty="0" smtClean="0"/>
              <a:t>Experiencias</a:t>
            </a:r>
            <a:r>
              <a:rPr lang="es-UY" dirty="0" smtClean="0"/>
              <a:t> : protagonismo de todos y con aprendizajes para todos los actores.</a:t>
            </a:r>
          </a:p>
          <a:p>
            <a:r>
              <a:rPr lang="es-UY" dirty="0" smtClean="0"/>
              <a:t>Construyendo </a:t>
            </a:r>
            <a:r>
              <a:rPr lang="es-UY" dirty="0" smtClean="0"/>
              <a:t>ACTITUD frente al desarrollo del niño. </a:t>
            </a:r>
            <a:r>
              <a:rPr lang="es-UY" sz="1800" dirty="0" smtClean="0"/>
              <a:t>No dependiente del material de </a:t>
            </a:r>
            <a:r>
              <a:rPr lang="es-UY" sz="1800" dirty="0" smtClean="0"/>
              <a:t>Sala; Niño </a:t>
            </a:r>
            <a:r>
              <a:rPr lang="es-UY" sz="1800" dirty="0" smtClean="0"/>
              <a:t>convierte material en juguete. </a:t>
            </a:r>
          </a:p>
          <a:p>
            <a:r>
              <a:rPr lang="es-UY" u="sng" dirty="0" smtClean="0"/>
              <a:t>Oportuna</a:t>
            </a:r>
            <a:r>
              <a:rPr lang="es-UY" sz="1800" dirty="0" smtClean="0"/>
              <a:t>: períodos </a:t>
            </a:r>
            <a:r>
              <a:rPr lang="es-UY" sz="1800" dirty="0" smtClean="0"/>
              <a:t>críticos( Neurociencias) </a:t>
            </a:r>
            <a:r>
              <a:rPr lang="es-UY" sz="1800" dirty="0" smtClean="0"/>
              <a:t>/ </a:t>
            </a:r>
            <a:r>
              <a:rPr lang="es-UY" sz="1800" dirty="0" smtClean="0"/>
              <a:t>“Puntos </a:t>
            </a:r>
            <a:r>
              <a:rPr lang="es-UY" sz="1800" dirty="0" smtClean="0"/>
              <a:t>de </a:t>
            </a:r>
            <a:r>
              <a:rPr lang="es-UY" sz="1800" dirty="0" smtClean="0"/>
              <a:t>Toque</a:t>
            </a:r>
            <a:r>
              <a:rPr lang="es-UY" sz="1800" dirty="0" smtClean="0"/>
              <a:t>”(</a:t>
            </a:r>
            <a:r>
              <a:rPr lang="es-UY" sz="1800" dirty="0" err="1" smtClean="0"/>
              <a:t>Brazelton</a:t>
            </a:r>
            <a:r>
              <a:rPr lang="es-UY" sz="1800" dirty="0" smtClean="0"/>
              <a:t>) </a:t>
            </a:r>
            <a:endParaRPr lang="es-UY" sz="1800" dirty="0"/>
          </a:p>
        </p:txBody>
      </p:sp>
    </p:spTree>
    <p:extLst>
      <p:ext uri="{BB962C8B-B14F-4D97-AF65-F5344CB8AC3E}">
        <p14:creationId xmlns:p14="http://schemas.microsoft.com/office/powerpoint/2010/main" val="219416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Y" dirty="0" smtClean="0"/>
              <a:t>Panorama económico/laboral</a:t>
            </a:r>
            <a:endParaRPr lang="es-UY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UY" sz="3600" i="1" dirty="0" smtClean="0"/>
              <a:t> 2006</a:t>
            </a:r>
            <a:endParaRPr lang="es-UY" sz="3600" i="1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s-UY" sz="3600" i="1" dirty="0" smtClean="0"/>
              <a:t>2017</a:t>
            </a:r>
            <a:endParaRPr lang="es-UY" sz="3600" i="1" dirty="0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UY" dirty="0" smtClean="0"/>
              <a:t>Pobreza            19%</a:t>
            </a:r>
          </a:p>
          <a:p>
            <a:r>
              <a:rPr lang="es-UY" dirty="0" smtClean="0"/>
              <a:t>Indigencia        3.9%</a:t>
            </a:r>
          </a:p>
          <a:p>
            <a:r>
              <a:rPr lang="es-UY" dirty="0" smtClean="0"/>
              <a:t>GINI                 0.455</a:t>
            </a:r>
          </a:p>
          <a:p>
            <a:r>
              <a:rPr lang="es-UY" dirty="0" smtClean="0"/>
              <a:t>Desempleo       15%</a:t>
            </a:r>
          </a:p>
          <a:p>
            <a:r>
              <a:rPr lang="es-UY" dirty="0" smtClean="0"/>
              <a:t>Informalidad     36%</a:t>
            </a:r>
          </a:p>
          <a:p>
            <a:r>
              <a:rPr lang="es-UY" dirty="0" smtClean="0"/>
              <a:t>Salario min  $10.000</a:t>
            </a:r>
            <a:endParaRPr lang="es-UY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s-UY" dirty="0"/>
              <a:t> </a:t>
            </a:r>
            <a:r>
              <a:rPr lang="es-UY" dirty="0" smtClean="0"/>
              <a:t>            9.4%</a:t>
            </a:r>
          </a:p>
          <a:p>
            <a:r>
              <a:rPr lang="es-UY" dirty="0"/>
              <a:t> </a:t>
            </a:r>
            <a:r>
              <a:rPr lang="es-UY" dirty="0" smtClean="0"/>
              <a:t>            0,2%</a:t>
            </a:r>
          </a:p>
          <a:p>
            <a:r>
              <a:rPr lang="es-UY" dirty="0"/>
              <a:t> </a:t>
            </a:r>
            <a:r>
              <a:rPr lang="es-UY" dirty="0" smtClean="0"/>
              <a:t>           0.381</a:t>
            </a:r>
          </a:p>
          <a:p>
            <a:r>
              <a:rPr lang="es-UY" dirty="0"/>
              <a:t> </a:t>
            </a:r>
            <a:r>
              <a:rPr lang="es-UY" dirty="0" smtClean="0"/>
              <a:t>            8.2%</a:t>
            </a:r>
          </a:p>
          <a:p>
            <a:r>
              <a:rPr lang="es-UY" dirty="0"/>
              <a:t> </a:t>
            </a:r>
            <a:r>
              <a:rPr lang="es-UY" dirty="0" smtClean="0"/>
              <a:t>            20%</a:t>
            </a:r>
          </a:p>
          <a:p>
            <a:r>
              <a:rPr lang="es-UY" dirty="0"/>
              <a:t> </a:t>
            </a:r>
            <a:r>
              <a:rPr lang="es-UY" dirty="0" smtClean="0"/>
              <a:t>         $12.265</a:t>
            </a:r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56153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Panorama de salud</a:t>
            </a:r>
            <a:endParaRPr lang="es-UY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UY" sz="3600" i="1" dirty="0" smtClean="0"/>
              <a:t>2006</a:t>
            </a:r>
            <a:endParaRPr lang="es-UY" sz="3600" i="1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s-UY" sz="3600" i="1" dirty="0" smtClean="0"/>
              <a:t>2017</a:t>
            </a:r>
            <a:endParaRPr lang="es-UY" sz="3600" i="1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UY" sz="2000" b="1" dirty="0" smtClean="0"/>
              <a:t>Mortalidad infantil 12,2%</a:t>
            </a:r>
          </a:p>
          <a:p>
            <a:r>
              <a:rPr lang="es-UY" sz="2000" b="1" dirty="0" smtClean="0"/>
              <a:t>MI: </a:t>
            </a:r>
            <a:r>
              <a:rPr lang="es-UY" sz="2000" dirty="0" smtClean="0"/>
              <a:t>Neo Precoz         </a:t>
            </a:r>
            <a:r>
              <a:rPr lang="es-UY" sz="2000" b="1" dirty="0" smtClean="0"/>
              <a:t>200</a:t>
            </a:r>
          </a:p>
          <a:p>
            <a:r>
              <a:rPr lang="es-UY" sz="2000" b="1" dirty="0" smtClean="0"/>
              <a:t>MI : </a:t>
            </a:r>
            <a:r>
              <a:rPr lang="es-UY" sz="2000" dirty="0" smtClean="0"/>
              <a:t>Neo Tardía         </a:t>
            </a:r>
            <a:r>
              <a:rPr lang="es-UY" sz="2000" b="1" dirty="0" smtClean="0"/>
              <a:t>105</a:t>
            </a:r>
          </a:p>
          <a:p>
            <a:r>
              <a:rPr lang="es-UY" sz="2000" b="1" dirty="0" smtClean="0"/>
              <a:t>MI : </a:t>
            </a:r>
            <a:r>
              <a:rPr lang="es-UY" sz="2000" dirty="0" smtClean="0"/>
              <a:t>Pos Neonatal     </a:t>
            </a:r>
            <a:r>
              <a:rPr lang="es-UY" sz="2000" b="1" dirty="0" smtClean="0"/>
              <a:t>197</a:t>
            </a:r>
          </a:p>
          <a:p>
            <a:r>
              <a:rPr lang="es-UY" sz="2000" b="1" dirty="0" smtClean="0"/>
              <a:t>Natalidad               47.800</a:t>
            </a:r>
          </a:p>
          <a:p>
            <a:r>
              <a:rPr lang="es-UY" sz="2000" b="1" dirty="0" smtClean="0"/>
              <a:t>Mortalidad materna 6 (2)</a:t>
            </a:r>
          </a:p>
          <a:p>
            <a:pPr marL="0" indent="0">
              <a:buNone/>
            </a:pPr>
            <a:endParaRPr lang="es-UY" sz="2000" b="1" dirty="0" smtClean="0"/>
          </a:p>
          <a:p>
            <a:endParaRPr lang="es-UY" sz="2000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s-UY" sz="2000" b="1" dirty="0" smtClean="0"/>
              <a:t>                 8%</a:t>
            </a:r>
          </a:p>
          <a:p>
            <a:r>
              <a:rPr lang="es-UY" sz="2000" b="1" dirty="0" smtClean="0"/>
              <a:t>               184</a:t>
            </a:r>
          </a:p>
          <a:p>
            <a:r>
              <a:rPr lang="es-UY" sz="2000" b="1" dirty="0" smtClean="0"/>
              <a:t>                68    </a:t>
            </a:r>
          </a:p>
          <a:p>
            <a:r>
              <a:rPr lang="es-UY" sz="2000" b="1" dirty="0" smtClean="0"/>
              <a:t>                124</a:t>
            </a:r>
            <a:endParaRPr lang="es-UY" sz="2000" b="1" dirty="0"/>
          </a:p>
          <a:p>
            <a:r>
              <a:rPr lang="es-UY" sz="2000" b="1" dirty="0" smtClean="0"/>
              <a:t>             47.050</a:t>
            </a:r>
          </a:p>
          <a:p>
            <a:r>
              <a:rPr lang="es-UY" sz="2000" b="1" dirty="0" smtClean="0"/>
              <a:t>                8 (1)</a:t>
            </a:r>
          </a:p>
          <a:p>
            <a:pPr marL="0" indent="0">
              <a:buNone/>
            </a:pPr>
            <a:endParaRPr lang="es-UY" sz="2000" b="1" dirty="0"/>
          </a:p>
        </p:txBody>
      </p:sp>
    </p:spTree>
    <p:extLst>
      <p:ext uri="{BB962C8B-B14F-4D97-AF65-F5344CB8AC3E}">
        <p14:creationId xmlns:p14="http://schemas.microsoft.com/office/powerpoint/2010/main" val="263697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629" y="1039168"/>
            <a:ext cx="6829425" cy="462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Flecha derecha"/>
          <p:cNvSpPr/>
          <p:nvPr/>
        </p:nvSpPr>
        <p:spPr>
          <a:xfrm>
            <a:off x="1158899" y="2996952"/>
            <a:ext cx="244749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9" name="8 Flecha derecha"/>
          <p:cNvSpPr/>
          <p:nvPr/>
        </p:nvSpPr>
        <p:spPr>
          <a:xfrm>
            <a:off x="6876256" y="3068960"/>
            <a:ext cx="14401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0" name="9 Flecha derecha"/>
          <p:cNvSpPr/>
          <p:nvPr/>
        </p:nvSpPr>
        <p:spPr>
          <a:xfrm>
            <a:off x="6876256" y="2420888"/>
            <a:ext cx="14401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2" name="11 Flecha derecha"/>
          <p:cNvSpPr/>
          <p:nvPr/>
        </p:nvSpPr>
        <p:spPr>
          <a:xfrm>
            <a:off x="1281273" y="2420888"/>
            <a:ext cx="266391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3" name="12 Flecha derecha"/>
          <p:cNvSpPr/>
          <p:nvPr/>
        </p:nvSpPr>
        <p:spPr>
          <a:xfrm>
            <a:off x="6876256" y="2636912"/>
            <a:ext cx="14401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5" name="14 Flecha derecha"/>
          <p:cNvSpPr/>
          <p:nvPr/>
        </p:nvSpPr>
        <p:spPr>
          <a:xfrm>
            <a:off x="1281273" y="2636912"/>
            <a:ext cx="266391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9" name="18 Corazón"/>
          <p:cNvSpPr/>
          <p:nvPr/>
        </p:nvSpPr>
        <p:spPr>
          <a:xfrm>
            <a:off x="7668344" y="2780928"/>
            <a:ext cx="144016" cy="7200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21" name="20 Corazón"/>
          <p:cNvSpPr/>
          <p:nvPr/>
        </p:nvSpPr>
        <p:spPr>
          <a:xfrm>
            <a:off x="7740352" y="4725144"/>
            <a:ext cx="72008" cy="7200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23" name="22 Corazón"/>
          <p:cNvSpPr/>
          <p:nvPr/>
        </p:nvSpPr>
        <p:spPr>
          <a:xfrm>
            <a:off x="7668344" y="3717032"/>
            <a:ext cx="108012" cy="45719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7670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Y" dirty="0" smtClean="0"/>
              <a:t>Co-responsabilidad del PEO con la población.</a:t>
            </a:r>
            <a:endParaRPr lang="es-UY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UY" dirty="0" smtClean="0"/>
              <a:t>“</a:t>
            </a:r>
            <a:r>
              <a:rPr lang="es-UY" b="1" dirty="0" smtClean="0"/>
              <a:t>Costo de oportunidad</a:t>
            </a:r>
            <a:r>
              <a:rPr lang="es-UY" dirty="0" smtClean="0"/>
              <a:t>” para la población objetivo(P.O).</a:t>
            </a:r>
          </a:p>
          <a:p>
            <a:r>
              <a:rPr lang="es-UY" dirty="0"/>
              <a:t>b</a:t>
            </a:r>
            <a:r>
              <a:rPr lang="es-UY" dirty="0" smtClean="0"/>
              <a:t>uen diagnóstico situacional ; necesidades y características de la P.O.</a:t>
            </a:r>
            <a:endParaRPr lang="es-UY" dirty="0"/>
          </a:p>
          <a:p>
            <a:r>
              <a:rPr lang="es-UY" dirty="0" smtClean="0"/>
              <a:t>devolución al grupo del diagnóstico; respeto, profesionalismo y ética.</a:t>
            </a:r>
          </a:p>
          <a:p>
            <a:r>
              <a:rPr lang="es-UY" dirty="0"/>
              <a:t>a</a:t>
            </a:r>
            <a:r>
              <a:rPr lang="es-UY" dirty="0" smtClean="0"/>
              <a:t>rmado de días y horarios de talleres</a:t>
            </a:r>
            <a:r>
              <a:rPr lang="es-UY" dirty="0"/>
              <a:t> </a:t>
            </a:r>
            <a:r>
              <a:rPr lang="es-UY" dirty="0" smtClean="0"/>
              <a:t>con P.O.</a:t>
            </a:r>
          </a:p>
          <a:p>
            <a:r>
              <a:rPr lang="es-UY" dirty="0"/>
              <a:t>adaptación </a:t>
            </a:r>
            <a:r>
              <a:rPr lang="es-UY" dirty="0" smtClean="0"/>
              <a:t>de cronograma del P.E.O </a:t>
            </a:r>
            <a:r>
              <a:rPr lang="es-UY" dirty="0"/>
              <a:t>a </a:t>
            </a:r>
            <a:r>
              <a:rPr lang="es-UY" dirty="0" smtClean="0"/>
              <a:t>zafras de P.O (</a:t>
            </a:r>
            <a:r>
              <a:rPr lang="es-UY" dirty="0" err="1" smtClean="0"/>
              <a:t>Caif</a:t>
            </a:r>
            <a:r>
              <a:rPr lang="es-UY" dirty="0" smtClean="0"/>
              <a:t> Rural).</a:t>
            </a:r>
          </a:p>
          <a:p>
            <a:r>
              <a:rPr lang="es-UY" dirty="0" smtClean="0"/>
              <a:t>e</a:t>
            </a:r>
            <a:r>
              <a:rPr lang="es-UY" dirty="0"/>
              <a:t>l</a:t>
            </a:r>
            <a:r>
              <a:rPr lang="es-UY" dirty="0" smtClean="0"/>
              <a:t>aboración de menú con P.O y orientado por INDA.</a:t>
            </a:r>
          </a:p>
          <a:p>
            <a:pPr marL="0" indent="0">
              <a:buNone/>
            </a:pPr>
            <a:r>
              <a:rPr lang="es-UY" dirty="0" smtClean="0"/>
              <a:t>   ( </a:t>
            </a:r>
            <a:r>
              <a:rPr lang="es-UY" u="sng" dirty="0" smtClean="0"/>
              <a:t>1/3 de niños uruguayos </a:t>
            </a:r>
            <a:r>
              <a:rPr lang="es-UY" dirty="0" smtClean="0"/>
              <a:t>de 6 a 23 meses tiene </a:t>
            </a:r>
            <a:r>
              <a:rPr lang="es-UY" u="sng" dirty="0" smtClean="0"/>
              <a:t>anemia</a:t>
            </a:r>
            <a:r>
              <a:rPr lang="es-UY" dirty="0" smtClean="0"/>
              <a:t>:  </a:t>
            </a:r>
            <a:r>
              <a:rPr lang="es-UY" dirty="0" err="1" smtClean="0"/>
              <a:t>desmielinzación</a:t>
            </a:r>
            <a:r>
              <a:rPr lang="es-UY" dirty="0" smtClean="0"/>
              <a:t>, </a:t>
            </a:r>
            <a:r>
              <a:rPr lang="es-UY" dirty="0" err="1" smtClean="0"/>
              <a:t>tnos</a:t>
            </a:r>
            <a:r>
              <a:rPr lang="es-UY" dirty="0" smtClean="0"/>
              <a:t> conductuales</a:t>
            </a:r>
            <a:r>
              <a:rPr lang="es-UY" dirty="0"/>
              <a:t> </a:t>
            </a:r>
            <a:r>
              <a:rPr lang="es-UY" dirty="0" smtClean="0"/>
              <a:t>y cognitivos permanentes)</a:t>
            </a:r>
          </a:p>
          <a:p>
            <a:pPr marL="457200" indent="-457200">
              <a:buFont typeface="+mj-lt"/>
              <a:buAutoNum type="arabicPeriod"/>
            </a:pPr>
            <a:endParaRPr lang="es-UY" dirty="0" smtClean="0"/>
          </a:p>
          <a:p>
            <a:pPr marL="457200" indent="-457200">
              <a:buFont typeface="+mj-lt"/>
              <a:buAutoNum type="arabicPeriod"/>
            </a:pPr>
            <a:endParaRPr lang="es-UY" dirty="0" smtClean="0"/>
          </a:p>
          <a:p>
            <a:pPr marL="457200" indent="-457200">
              <a:buFont typeface="+mj-lt"/>
              <a:buAutoNum type="arabicPeriod"/>
            </a:pP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09394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Prevención </a:t>
            </a:r>
            <a:r>
              <a:rPr lang="es-UY" sz="6000" dirty="0" smtClean="0"/>
              <a:t>2</a:t>
            </a:r>
            <a:r>
              <a:rPr lang="es-UY" dirty="0" smtClean="0"/>
              <a:t>ria a </a:t>
            </a:r>
            <a:r>
              <a:rPr lang="es-UY" sz="6000" dirty="0" smtClean="0"/>
              <a:t>1</a:t>
            </a:r>
            <a:r>
              <a:rPr lang="es-UY" dirty="0" smtClean="0"/>
              <a:t>ria</a:t>
            </a: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UY" dirty="0" smtClean="0"/>
              <a:t>Integración de las mujeres </a:t>
            </a:r>
            <a:r>
              <a:rPr lang="es-UY" b="1" dirty="0" smtClean="0"/>
              <a:t>embarazadas</a:t>
            </a:r>
            <a:r>
              <a:rPr lang="es-UY" dirty="0" smtClean="0"/>
              <a:t> y sus parejas.</a:t>
            </a:r>
          </a:p>
          <a:p>
            <a:r>
              <a:rPr lang="es-UY" dirty="0" smtClean="0"/>
              <a:t>4 Predictores de Mortalidad Infantil del Uruguay:</a:t>
            </a:r>
          </a:p>
          <a:p>
            <a:pPr marL="457200" indent="-457200">
              <a:buFont typeface="+mj-lt"/>
              <a:buAutoNum type="arabicPeriod"/>
            </a:pPr>
            <a:r>
              <a:rPr lang="es-UY" sz="1800" u="sng" dirty="0" smtClean="0"/>
              <a:t>Duración de la gestación</a:t>
            </a:r>
          </a:p>
          <a:p>
            <a:pPr marL="457200" indent="-457200">
              <a:buFont typeface="+mj-lt"/>
              <a:buAutoNum type="arabicPeriod"/>
            </a:pPr>
            <a:r>
              <a:rPr lang="es-UY" sz="1800" u="sng" dirty="0" smtClean="0"/>
              <a:t>Educación materna</a:t>
            </a:r>
          </a:p>
          <a:p>
            <a:pPr marL="457200" indent="-457200">
              <a:buFont typeface="+mj-lt"/>
              <a:buAutoNum type="arabicPeriod"/>
            </a:pPr>
            <a:r>
              <a:rPr lang="es-UY" sz="1800" u="sng" dirty="0" smtClean="0"/>
              <a:t>Estado marital</a:t>
            </a:r>
          </a:p>
          <a:p>
            <a:pPr marL="457200" indent="-457200">
              <a:buFont typeface="+mj-lt"/>
              <a:buAutoNum type="arabicPeriod"/>
            </a:pPr>
            <a:r>
              <a:rPr lang="es-UY" sz="1800" dirty="0" smtClean="0"/>
              <a:t>Lugar de atención del parto </a:t>
            </a:r>
          </a:p>
          <a:p>
            <a:r>
              <a:rPr lang="es-UY" sz="2600" dirty="0" smtClean="0"/>
              <a:t>M.I niños menores de 6 años</a:t>
            </a:r>
            <a:r>
              <a:rPr lang="es-UY" sz="1800" dirty="0" smtClean="0"/>
              <a:t> a nivel mundial : </a:t>
            </a:r>
            <a:r>
              <a:rPr lang="es-UY" sz="1800" u="sng" dirty="0" smtClean="0"/>
              <a:t>44% período Neo </a:t>
            </a:r>
            <a:r>
              <a:rPr lang="es-UY" sz="1800" dirty="0" smtClean="0"/>
              <a:t>natal ( 0 a 28 días ) OMS-2016</a:t>
            </a:r>
          </a:p>
          <a:p>
            <a:r>
              <a:rPr lang="es-UY" dirty="0"/>
              <a:t> </a:t>
            </a:r>
            <a:r>
              <a:rPr lang="es-UY" dirty="0" smtClean="0"/>
              <a:t>Objetivos Sanitarios Nacionales 2020 ( MSP ): 15 problemas críticos (5 primeros P.O de PEO) </a:t>
            </a:r>
          </a:p>
          <a:p>
            <a:endParaRPr lang="es-UY" dirty="0" smtClean="0"/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15584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/>
              <a:t>Prevención </a:t>
            </a:r>
            <a:r>
              <a:rPr lang="es-UY" sz="6000" dirty="0"/>
              <a:t>2</a:t>
            </a:r>
            <a:r>
              <a:rPr lang="es-UY" dirty="0"/>
              <a:t>ria a </a:t>
            </a:r>
            <a:r>
              <a:rPr lang="es-UY" sz="6000" dirty="0"/>
              <a:t>1</a:t>
            </a:r>
            <a:r>
              <a:rPr lang="es-UY" dirty="0"/>
              <a:t>ria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UY" dirty="0" smtClean="0"/>
              <a:t>Profundiza </a:t>
            </a:r>
            <a:r>
              <a:rPr lang="es-UY" b="1" dirty="0" smtClean="0"/>
              <a:t>inclusión </a:t>
            </a:r>
            <a:r>
              <a:rPr lang="es-UY" dirty="0" smtClean="0"/>
              <a:t>de la </a:t>
            </a:r>
            <a:r>
              <a:rPr lang="es-UY" b="1" dirty="0" smtClean="0"/>
              <a:t>figura masculina  </a:t>
            </a:r>
            <a:r>
              <a:rPr lang="es-UY" dirty="0" smtClean="0"/>
              <a:t>y de la</a:t>
            </a:r>
            <a:r>
              <a:rPr lang="es-UY" b="1" dirty="0" smtClean="0"/>
              <a:t> pareja, </a:t>
            </a:r>
            <a:r>
              <a:rPr lang="es-UY" dirty="0" smtClean="0"/>
              <a:t>durante</a:t>
            </a:r>
            <a:r>
              <a:rPr lang="es-UY" b="1" dirty="0" smtClean="0"/>
              <a:t> </a:t>
            </a:r>
            <a:r>
              <a:rPr lang="es-UY" dirty="0" smtClean="0"/>
              <a:t>la </a:t>
            </a:r>
            <a:r>
              <a:rPr lang="es-UY" u="sng" dirty="0" smtClean="0"/>
              <a:t>gestación</a:t>
            </a:r>
            <a:r>
              <a:rPr lang="es-UY" dirty="0" smtClean="0"/>
              <a:t> y en el  acompañamiento del niño en </a:t>
            </a:r>
            <a:r>
              <a:rPr lang="es-UY" u="sng" dirty="0" smtClean="0"/>
              <a:t>etapas tempranas del desarrollo.</a:t>
            </a:r>
          </a:p>
          <a:p>
            <a:r>
              <a:rPr lang="es-UY" dirty="0" smtClean="0"/>
              <a:t>Co-responsabilidad en la crianza.</a:t>
            </a:r>
          </a:p>
          <a:p>
            <a:r>
              <a:rPr lang="es-UY" dirty="0" smtClean="0"/>
              <a:t>Favorecedor proceso de </a:t>
            </a:r>
            <a:r>
              <a:rPr lang="es-UY" u="sng" dirty="0" smtClean="0"/>
              <a:t>separación-</a:t>
            </a:r>
            <a:r>
              <a:rPr lang="es-UY" u="sng" dirty="0" err="1" smtClean="0"/>
              <a:t>individ</a:t>
            </a:r>
            <a:r>
              <a:rPr lang="es-UY" dirty="0" smtClean="0"/>
              <a:t>.</a:t>
            </a:r>
          </a:p>
          <a:p>
            <a:r>
              <a:rPr lang="es-UY" dirty="0" smtClean="0"/>
              <a:t>Promotor de calidad en el encuentro de la díada ( </a:t>
            </a:r>
            <a:r>
              <a:rPr lang="es-UY" u="sng" dirty="0" smtClean="0"/>
              <a:t>apego seguro </a:t>
            </a:r>
            <a:r>
              <a:rPr lang="es-UY" dirty="0" smtClean="0"/>
              <a:t>: </a:t>
            </a:r>
            <a:r>
              <a:rPr lang="es-UY" dirty="0" err="1" smtClean="0"/>
              <a:t>matríz</a:t>
            </a:r>
            <a:r>
              <a:rPr lang="es-UY" dirty="0" smtClean="0"/>
              <a:t> afectiva )</a:t>
            </a:r>
          </a:p>
          <a:p>
            <a:r>
              <a:rPr lang="es-UY" dirty="0" smtClean="0"/>
              <a:t>Promueve </a:t>
            </a:r>
            <a:r>
              <a:rPr lang="es-UY" b="1" u="sng" dirty="0" smtClean="0"/>
              <a:t>equidad de género</a:t>
            </a:r>
            <a:r>
              <a:rPr lang="es-UY" u="sng" dirty="0" smtClean="0"/>
              <a:t> </a:t>
            </a:r>
            <a:r>
              <a:rPr lang="es-UY" dirty="0" smtClean="0"/>
              <a:t>desde el inicio de la vida ( erradicar prejuicios ).</a:t>
            </a:r>
          </a:p>
          <a:p>
            <a:endParaRPr lang="es-UY" u="sng" dirty="0" smtClean="0"/>
          </a:p>
          <a:p>
            <a:endParaRPr lang="es-UY" u="sng" dirty="0"/>
          </a:p>
        </p:txBody>
      </p:sp>
    </p:spTree>
    <p:extLst>
      <p:ext uri="{BB962C8B-B14F-4D97-AF65-F5344CB8AC3E}">
        <p14:creationId xmlns:p14="http://schemas.microsoft.com/office/powerpoint/2010/main" val="287006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603</TotalTime>
  <Words>980</Words>
  <Application>Microsoft Office PowerPoint</Application>
  <PresentationFormat>Presentación en pantalla (4:3)</PresentationFormat>
  <Paragraphs>121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Chincheta</vt:lpstr>
      <vt:lpstr>Guía Metodológica P.E.O “un lugar para crecer y aprender jugando”  PLAN CAIF</vt:lpstr>
      <vt:lpstr>De ESTIMULACIÓN…  a EXPERIENCIAS;  siempre OPORTUNAS.</vt:lpstr>
      <vt:lpstr>De Estimulación … a Experiencias</vt:lpstr>
      <vt:lpstr>Panorama económico/laboral</vt:lpstr>
      <vt:lpstr>Panorama de salud</vt:lpstr>
      <vt:lpstr>Presentación de PowerPoint</vt:lpstr>
      <vt:lpstr>Co-responsabilidad del PEO con la población.</vt:lpstr>
      <vt:lpstr>Prevención 2ria a 1ria</vt:lpstr>
      <vt:lpstr>Prevención 2ria a 1ria</vt:lpstr>
      <vt:lpstr>Presentación de PowerPoint</vt:lpstr>
      <vt:lpstr>Presentación de PowerPoint</vt:lpstr>
      <vt:lpstr>Prevención 2ria a 3ria</vt:lpstr>
      <vt:lpstr>Prevención 2ria a 3ria</vt:lpstr>
      <vt:lpstr>Desafío: Prevención 4ria</vt:lpstr>
      <vt:lpstr>Presentación de PowerPoint</vt:lpstr>
      <vt:lpstr>Prevención de :  maltrato infantil</vt:lpstr>
      <vt:lpstr>Acciones prioritarias : educación a cuidadores.</vt:lpstr>
      <vt:lpstr>Intersectorialidad en primer nivel de atención</vt:lpstr>
      <vt:lpstr>Fortalecimiento interno del equipo PEO</vt:lpstr>
      <vt:lpstr>FELICITACIONES !!!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Guía Metodológica P.E.O “un lugar para crecer y aprender jugando”</dc:title>
  <dc:creator>danielrivero33</dc:creator>
  <cp:lastModifiedBy>danielrivero33</cp:lastModifiedBy>
  <cp:revision>55</cp:revision>
  <dcterms:created xsi:type="dcterms:W3CDTF">2017-10-02T02:07:20Z</dcterms:created>
  <dcterms:modified xsi:type="dcterms:W3CDTF">2017-10-05T14:33:37Z</dcterms:modified>
</cp:coreProperties>
</file>